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7" r:id="rId7"/>
    <p:sldId id="261" r:id="rId8"/>
    <p:sldId id="266" r:id="rId9"/>
    <p:sldId id="262" r:id="rId10"/>
    <p:sldId id="265"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p:cViewPr varScale="1">
        <p:scale>
          <a:sx n="69" d="100"/>
          <a:sy n="69" d="100"/>
        </p:scale>
        <p:origin x="-14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12A4A58-0F94-48CD-9ACD-E1A3CD947FF0}" type="datetimeFigureOut">
              <a:rPr lang="en-US" smtClean="0"/>
              <a:t>2/17/2019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9E28569-3265-44D8-987E-223919E36BB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2A4A58-0F94-48CD-9ACD-E1A3CD947FF0}" type="datetimeFigureOut">
              <a:rPr lang="en-US" smtClean="0"/>
              <a:t>2/17/2019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E28569-3265-44D8-987E-223919E36B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2A4A58-0F94-48CD-9ACD-E1A3CD947FF0}" type="datetimeFigureOut">
              <a:rPr lang="en-US" smtClean="0"/>
              <a:t>2/17/2019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E28569-3265-44D8-987E-223919E36B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2A4A58-0F94-48CD-9ACD-E1A3CD947FF0}" type="datetimeFigureOut">
              <a:rPr lang="en-US" smtClean="0"/>
              <a:t>2/17/2019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E28569-3265-44D8-987E-223919E36BB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12A4A58-0F94-48CD-9ACD-E1A3CD947FF0}" type="datetimeFigureOut">
              <a:rPr lang="en-US" smtClean="0"/>
              <a:t>2/17/2019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E28569-3265-44D8-987E-223919E36BB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2A4A58-0F94-48CD-9ACD-E1A3CD947FF0}" type="datetimeFigureOut">
              <a:rPr lang="en-US" smtClean="0"/>
              <a:t>2/17/2019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9E28569-3265-44D8-987E-223919E36BB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12A4A58-0F94-48CD-9ACD-E1A3CD947FF0}" type="datetimeFigureOut">
              <a:rPr lang="en-US" smtClean="0"/>
              <a:t>2/17/2019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9E28569-3265-44D8-987E-223919E36BB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12A4A58-0F94-48CD-9ACD-E1A3CD947FF0}" type="datetimeFigureOut">
              <a:rPr lang="en-US" smtClean="0"/>
              <a:t>2/17/2019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9E28569-3265-44D8-987E-223919E36BB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12A4A58-0F94-48CD-9ACD-E1A3CD947FF0}" type="datetimeFigureOut">
              <a:rPr lang="en-US" smtClean="0"/>
              <a:t>2/17/2019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9E28569-3265-44D8-987E-223919E36B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12A4A58-0F94-48CD-9ACD-E1A3CD947FF0}" type="datetimeFigureOut">
              <a:rPr lang="en-US" smtClean="0"/>
              <a:t>2/17/2019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9E28569-3265-44D8-987E-223919E36BB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12A4A58-0F94-48CD-9ACD-E1A3CD947FF0}" type="datetimeFigureOut">
              <a:rPr lang="en-US" smtClean="0"/>
              <a:t>2/17/2019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9E28569-3265-44D8-987E-223919E36BB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12A4A58-0F94-48CD-9ACD-E1A3CD947FF0}" type="datetimeFigureOut">
              <a:rPr lang="en-US" smtClean="0"/>
              <a:t>2/17/2019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9E28569-3265-44D8-987E-223919E36B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222374"/>
          </a:xfrm>
        </p:spPr>
        <p:txBody>
          <a:bodyPr/>
          <a:lstStyle/>
          <a:p>
            <a:r>
              <a:rPr lang="en-US" dirty="0" smtClean="0"/>
              <a:t>Crossing of a </a:t>
            </a:r>
            <a:r>
              <a:rPr lang="en-US" dirty="0" err="1" smtClean="0"/>
              <a:t>cheque</a:t>
            </a:r>
            <a:endParaRPr lang="en-US" dirty="0"/>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80010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655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229599"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42257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
            </a:pPr>
            <a:r>
              <a:rPr lang="en-US" b="1" dirty="0" smtClean="0"/>
              <a:t>Double special crossing or Double crossing </a:t>
            </a:r>
            <a:r>
              <a:rPr lang="en-US" dirty="0" smtClean="0"/>
              <a:t>-  Sometimes the bank whose name is appearing in the crossing may not find a branch in the place where the payee is to present the </a:t>
            </a:r>
            <a:r>
              <a:rPr lang="en-US" dirty="0" err="1" smtClean="0"/>
              <a:t>cheque</a:t>
            </a:r>
            <a:r>
              <a:rPr lang="en-US" dirty="0" smtClean="0"/>
              <a:t>, bank has to appoint another bank as its agent for collection.</a:t>
            </a:r>
          </a:p>
          <a:p>
            <a:pPr marL="0" indent="0">
              <a:buNone/>
            </a:pPr>
            <a:r>
              <a:rPr lang="en-US" dirty="0"/>
              <a:t>	</a:t>
            </a:r>
            <a:r>
              <a:rPr lang="en-US" dirty="0" smtClean="0"/>
              <a:t>			</a:t>
            </a:r>
            <a:endParaRPr lang="en-US" dirty="0"/>
          </a:p>
        </p:txBody>
      </p:sp>
      <p:sp>
        <p:nvSpPr>
          <p:cNvPr id="2" name="Title 1"/>
          <p:cNvSpPr>
            <a:spLocks noGrp="1"/>
          </p:cNvSpPr>
          <p:nvPr>
            <p:ph type="title"/>
          </p:nvPr>
        </p:nvSpPr>
        <p:spPr/>
        <p:txBody>
          <a:bodyPr/>
          <a:lstStyle/>
          <a:p>
            <a:r>
              <a:rPr lang="en-US" dirty="0" smtClean="0"/>
              <a:t>Type of Special crossing</a:t>
            </a:r>
            <a:endParaRPr lang="en-US" dirty="0"/>
          </a:p>
        </p:txBody>
      </p:sp>
    </p:spTree>
    <p:extLst>
      <p:ext uri="{BB962C8B-B14F-4D97-AF65-F5344CB8AC3E}">
        <p14:creationId xmlns:p14="http://schemas.microsoft.com/office/powerpoint/2010/main" val="1125044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Crossing prevents fraud and wrong payments.  It means “Drawing Two Parallel Lines” across the face of the </a:t>
            </a:r>
            <a:r>
              <a:rPr lang="en-US" dirty="0" err="1" smtClean="0"/>
              <a:t>cheque</a:t>
            </a:r>
            <a:r>
              <a:rPr lang="en-US" dirty="0" smtClean="0"/>
              <a:t>. Thus crossing is necessary in order to have safety.</a:t>
            </a:r>
            <a:endParaRPr lang="en-US" dirty="0"/>
          </a:p>
        </p:txBody>
      </p:sp>
      <p:sp>
        <p:nvSpPr>
          <p:cNvPr id="2" name="Title 1"/>
          <p:cNvSpPr>
            <a:spLocks noGrp="1"/>
          </p:cNvSpPr>
          <p:nvPr>
            <p:ph type="title"/>
          </p:nvPr>
        </p:nvSpPr>
        <p:spPr/>
        <p:txBody>
          <a:bodyPr/>
          <a:lstStyle/>
          <a:p>
            <a:r>
              <a:rPr lang="en-US" dirty="0" smtClean="0"/>
              <a:t>Meaning</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37264"/>
            <a:ext cx="7848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069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14350" indent="-514350">
              <a:buFont typeface="+mj-lt"/>
              <a:buAutoNum type="arabicParenR"/>
            </a:pPr>
            <a:r>
              <a:rPr lang="en-US" dirty="0" smtClean="0"/>
              <a:t>Drawer – a drawer will cross the </a:t>
            </a:r>
            <a:r>
              <a:rPr lang="en-US" dirty="0" err="1" smtClean="0"/>
              <a:t>cheque</a:t>
            </a:r>
            <a:r>
              <a:rPr lang="en-US" dirty="0" smtClean="0"/>
              <a:t> either generally or specially.</a:t>
            </a:r>
          </a:p>
          <a:p>
            <a:pPr marL="514350" indent="-514350">
              <a:buFont typeface="+mj-lt"/>
              <a:buAutoNum type="arabicParenR"/>
            </a:pPr>
            <a:r>
              <a:rPr lang="en-US" dirty="0" smtClean="0"/>
              <a:t>Holder – a </a:t>
            </a:r>
            <a:r>
              <a:rPr lang="en-US" dirty="0" err="1" smtClean="0"/>
              <a:t>cheque</a:t>
            </a:r>
            <a:r>
              <a:rPr lang="en-US" dirty="0" smtClean="0"/>
              <a:t> is given to the holder by the drawer without crossing, the holder can cross the </a:t>
            </a:r>
            <a:r>
              <a:rPr lang="en-US" dirty="0" err="1" smtClean="0"/>
              <a:t>cheque</a:t>
            </a:r>
            <a:r>
              <a:rPr lang="en-US" dirty="0" smtClean="0"/>
              <a:t>.</a:t>
            </a:r>
          </a:p>
          <a:p>
            <a:pPr marL="514350" indent="-514350">
              <a:buFont typeface="+mj-lt"/>
              <a:buAutoNum type="arabicParenR"/>
            </a:pPr>
            <a:r>
              <a:rPr lang="en-US" dirty="0" smtClean="0"/>
              <a:t>Holder in due course – a holder in due course can also cross the </a:t>
            </a:r>
            <a:r>
              <a:rPr lang="en-US" dirty="0" err="1" smtClean="0"/>
              <a:t>cheque</a:t>
            </a:r>
            <a:r>
              <a:rPr lang="en-US" dirty="0" smtClean="0"/>
              <a:t> provided the </a:t>
            </a:r>
            <a:r>
              <a:rPr lang="en-US" dirty="0" err="1" smtClean="0"/>
              <a:t>cheque</a:t>
            </a:r>
            <a:r>
              <a:rPr lang="en-US" dirty="0" smtClean="0"/>
              <a:t> is not crossed or crossed generally.</a:t>
            </a:r>
          </a:p>
          <a:p>
            <a:pPr marL="514350" indent="-514350">
              <a:buFont typeface="+mj-lt"/>
              <a:buAutoNum type="arabicParenR"/>
            </a:pPr>
            <a:r>
              <a:rPr lang="en-US" dirty="0" smtClean="0"/>
              <a:t>Banker – a banker can cross a </a:t>
            </a:r>
            <a:r>
              <a:rPr lang="en-US" dirty="0" err="1" smtClean="0"/>
              <a:t>cheque</a:t>
            </a:r>
            <a:r>
              <a:rPr lang="en-US" dirty="0" smtClean="0"/>
              <a:t> when he receives it for collection.</a:t>
            </a:r>
            <a:endParaRPr lang="en-US" dirty="0"/>
          </a:p>
        </p:txBody>
      </p:sp>
      <p:sp>
        <p:nvSpPr>
          <p:cNvPr id="2" name="Title 1"/>
          <p:cNvSpPr>
            <a:spLocks noGrp="1"/>
          </p:cNvSpPr>
          <p:nvPr>
            <p:ph type="title"/>
          </p:nvPr>
        </p:nvSpPr>
        <p:spPr/>
        <p:txBody>
          <a:bodyPr/>
          <a:lstStyle/>
          <a:p>
            <a:r>
              <a:rPr lang="en-US" dirty="0" smtClean="0"/>
              <a:t>Who can Cross a </a:t>
            </a:r>
            <a:r>
              <a:rPr lang="en-US" dirty="0" err="1" smtClean="0"/>
              <a:t>Cheque</a:t>
            </a:r>
            <a:r>
              <a:rPr lang="en-US" dirty="0" smtClean="0"/>
              <a:t>?</a:t>
            </a:r>
            <a:endParaRPr lang="en-US" dirty="0"/>
          </a:p>
        </p:txBody>
      </p:sp>
    </p:spTree>
    <p:extLst>
      <p:ext uri="{BB962C8B-B14F-4D97-AF65-F5344CB8AC3E}">
        <p14:creationId xmlns:p14="http://schemas.microsoft.com/office/powerpoint/2010/main" val="280949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US" dirty="0" smtClean="0"/>
              <a:t>General Crossing</a:t>
            </a:r>
          </a:p>
          <a:p>
            <a:pPr>
              <a:buFont typeface="Wingdings" pitchFamily="2" charset="2"/>
              <a:buChar char="Ø"/>
            </a:pPr>
            <a:r>
              <a:rPr lang="en-US" dirty="0" smtClean="0"/>
              <a:t>Special Crossing</a:t>
            </a:r>
            <a:endParaRPr lang="en-US" dirty="0"/>
          </a:p>
        </p:txBody>
      </p:sp>
      <p:sp>
        <p:nvSpPr>
          <p:cNvPr id="2" name="Title 1"/>
          <p:cNvSpPr>
            <a:spLocks noGrp="1"/>
          </p:cNvSpPr>
          <p:nvPr>
            <p:ph type="title"/>
          </p:nvPr>
        </p:nvSpPr>
        <p:spPr/>
        <p:txBody>
          <a:bodyPr/>
          <a:lstStyle/>
          <a:p>
            <a:r>
              <a:rPr lang="en-US" dirty="0" smtClean="0"/>
              <a:t>Two types of Crossing</a:t>
            </a:r>
            <a:endParaRPr lang="en-US" dirty="0"/>
          </a:p>
        </p:txBody>
      </p:sp>
    </p:spTree>
    <p:extLst>
      <p:ext uri="{BB962C8B-B14F-4D97-AF65-F5344CB8AC3E}">
        <p14:creationId xmlns:p14="http://schemas.microsoft.com/office/powerpoint/2010/main" val="1816559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According to Section 123, “where a </a:t>
            </a:r>
            <a:r>
              <a:rPr lang="en-US" dirty="0" err="1" smtClean="0"/>
              <a:t>cheque</a:t>
            </a:r>
            <a:r>
              <a:rPr lang="en-US" dirty="0" smtClean="0"/>
              <a:t> bears across its face an addition of the words ‘And Company’ or any abbreviation thereof, between two parallel transverse lines, or two parallel transverse lines simply either with or without the words “Not negotiable” that addition shall be deemed a crossing, and the </a:t>
            </a:r>
            <a:r>
              <a:rPr lang="en-US" dirty="0" err="1" smtClean="0"/>
              <a:t>cheque</a:t>
            </a:r>
            <a:r>
              <a:rPr lang="en-US" dirty="0" smtClean="0"/>
              <a:t> shall be deemed to be crossed generally”.</a:t>
            </a:r>
            <a:endParaRPr lang="en-US" dirty="0"/>
          </a:p>
        </p:txBody>
      </p:sp>
      <p:sp>
        <p:nvSpPr>
          <p:cNvPr id="2" name="Title 1"/>
          <p:cNvSpPr>
            <a:spLocks noGrp="1"/>
          </p:cNvSpPr>
          <p:nvPr>
            <p:ph type="title"/>
          </p:nvPr>
        </p:nvSpPr>
        <p:spPr/>
        <p:txBody>
          <a:bodyPr/>
          <a:lstStyle/>
          <a:p>
            <a:r>
              <a:rPr lang="en-US" dirty="0" smtClean="0"/>
              <a:t>General Crossing</a:t>
            </a:r>
            <a:endParaRPr lang="en-US" dirty="0"/>
          </a:p>
        </p:txBody>
      </p:sp>
    </p:spTree>
    <p:extLst>
      <p:ext uri="{BB962C8B-B14F-4D97-AF65-F5344CB8AC3E}">
        <p14:creationId xmlns:p14="http://schemas.microsoft.com/office/powerpoint/2010/main" val="2141061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305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491896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smtClean="0"/>
              <a:t>Not Negotiable crossing – Clear indication to the banker that the bank has to be very careful while making payments on the </a:t>
            </a:r>
            <a:r>
              <a:rPr lang="en-US" dirty="0" err="1" smtClean="0"/>
              <a:t>cheque</a:t>
            </a:r>
            <a:r>
              <a:rPr lang="en-US" dirty="0" smtClean="0"/>
              <a:t>.</a:t>
            </a:r>
          </a:p>
          <a:p>
            <a:pPr marL="514350" indent="-514350">
              <a:buFont typeface="+mj-lt"/>
              <a:buAutoNum type="arabicPeriod"/>
            </a:pPr>
            <a:r>
              <a:rPr lang="en-US" dirty="0" smtClean="0"/>
              <a:t>Account Payee crossing – when a </a:t>
            </a:r>
            <a:r>
              <a:rPr lang="en-US" dirty="0" err="1" smtClean="0"/>
              <a:t>cheque</a:t>
            </a:r>
            <a:r>
              <a:rPr lang="en-US" dirty="0" smtClean="0"/>
              <a:t> is crossed “account payee only”, payment should be credited by the bank only to the account of the payee.</a:t>
            </a:r>
            <a:endParaRPr lang="en-US" dirty="0"/>
          </a:p>
        </p:txBody>
      </p:sp>
      <p:sp>
        <p:nvSpPr>
          <p:cNvPr id="2" name="Title 1"/>
          <p:cNvSpPr>
            <a:spLocks noGrp="1"/>
          </p:cNvSpPr>
          <p:nvPr>
            <p:ph type="title"/>
          </p:nvPr>
        </p:nvSpPr>
        <p:spPr/>
        <p:txBody>
          <a:bodyPr>
            <a:normAutofit fontScale="90000"/>
          </a:bodyPr>
          <a:lstStyle/>
          <a:p>
            <a:r>
              <a:rPr lang="en-US" dirty="0" smtClean="0"/>
              <a:t>Two types </a:t>
            </a:r>
            <a:r>
              <a:rPr lang="en-US" dirty="0" smtClean="0"/>
              <a:t>of words </a:t>
            </a:r>
            <a:r>
              <a:rPr lang="en-US" dirty="0" smtClean="0"/>
              <a:t>in General Crossing</a:t>
            </a:r>
            <a:endParaRPr lang="en-US" dirty="0"/>
          </a:p>
        </p:txBody>
      </p:sp>
    </p:spTree>
    <p:extLst>
      <p:ext uri="{BB962C8B-B14F-4D97-AF65-F5344CB8AC3E}">
        <p14:creationId xmlns:p14="http://schemas.microsoft.com/office/powerpoint/2010/main" val="2055892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2514600"/>
            <a:ext cx="7145131" cy="390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8458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09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According to Section 124, “where a </a:t>
            </a:r>
            <a:r>
              <a:rPr lang="en-US" dirty="0" err="1" smtClean="0"/>
              <a:t>cheque</a:t>
            </a:r>
            <a:r>
              <a:rPr lang="en-US" dirty="0" smtClean="0"/>
              <a:t> bears across its face an addition of the name of the banker, either with or without the words “Not negotiable” that addition shall be deemed a crossing, and the </a:t>
            </a:r>
            <a:r>
              <a:rPr lang="en-US" dirty="0" err="1" smtClean="0"/>
              <a:t>cheque</a:t>
            </a:r>
            <a:r>
              <a:rPr lang="en-US" dirty="0" smtClean="0"/>
              <a:t> shall be deemed to be crossed specially and to be crossed to that banker”.</a:t>
            </a:r>
            <a:endParaRPr lang="en-US" dirty="0"/>
          </a:p>
        </p:txBody>
      </p:sp>
      <p:sp>
        <p:nvSpPr>
          <p:cNvPr id="2" name="Title 1"/>
          <p:cNvSpPr>
            <a:spLocks noGrp="1"/>
          </p:cNvSpPr>
          <p:nvPr>
            <p:ph type="title"/>
          </p:nvPr>
        </p:nvSpPr>
        <p:spPr/>
        <p:txBody>
          <a:bodyPr/>
          <a:lstStyle/>
          <a:p>
            <a:r>
              <a:rPr lang="en-US" dirty="0" smtClean="0"/>
              <a:t>Special Crossing</a:t>
            </a:r>
            <a:endParaRPr lang="en-US" dirty="0"/>
          </a:p>
        </p:txBody>
      </p:sp>
    </p:spTree>
    <p:extLst>
      <p:ext uri="{BB962C8B-B14F-4D97-AF65-F5344CB8AC3E}">
        <p14:creationId xmlns:p14="http://schemas.microsoft.com/office/powerpoint/2010/main" val="22403896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TotalTime>
  <Words>366</Words>
  <Application>Microsoft Office PowerPoint</Application>
  <PresentationFormat>On-screen Show (4:3)</PresentationFormat>
  <Paragraphs>21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Crossing of a cheque</vt:lpstr>
      <vt:lpstr>Meaning</vt:lpstr>
      <vt:lpstr>Who can Cross a Cheque?</vt:lpstr>
      <vt:lpstr>Two types of Crossing</vt:lpstr>
      <vt:lpstr>General Crossing</vt:lpstr>
      <vt:lpstr>PowerPoint Presentation</vt:lpstr>
      <vt:lpstr>Two types of words in General Crossing</vt:lpstr>
      <vt:lpstr>PowerPoint Presentation</vt:lpstr>
      <vt:lpstr>Special Crossing</vt:lpstr>
      <vt:lpstr>PowerPoint Presentation</vt:lpstr>
      <vt:lpstr>Type of Special crossing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Crossing of a cheque</dc:title>
  <dc:creator>lenovo</dc:creator>
  <cp:lastModifiedBy>lenovo</cp:lastModifiedBy>
  <cp:revision>8</cp:revision>
  <dcterms:created xsi:type="dcterms:W3CDTF">2019-02-17T13:42:04Z</dcterms:created>
  <dcterms:modified xsi:type="dcterms:W3CDTF">2019-02-17T16:08:26Z</dcterms:modified>
</cp:coreProperties>
</file>